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9" r:id="rId10"/>
    <p:sldId id="261" r:id="rId11"/>
    <p:sldId id="270" r:id="rId12"/>
    <p:sldId id="262" r:id="rId13"/>
    <p:sldId id="265" r:id="rId14"/>
  </p:sldIdLst>
  <p:sldSz cx="18288000" cy="10287000"/>
  <p:notesSz cx="6858000" cy="9144000"/>
  <p:embeddedFontLst>
    <p:embeddedFont>
      <p:font typeface="Cambria" panose="02040503050406030204" pitchFamily="18" charset="0"/>
      <p:regular r:id="rId15"/>
      <p:bold r:id="rId16"/>
      <p:italic r:id="rId17"/>
      <p:boldItalic r:id="rId18"/>
    </p:embeddedFont>
    <p:embeddedFont>
      <p:font typeface="Glacial Indifference Bold" panose="020B0604020202020204" charset="0"/>
      <p:regular r:id="rId19"/>
    </p:embeddedFont>
    <p:embeddedFont>
      <p:font typeface="Goudy Old Style" panose="02020502050305020303" pitchFamily="18" charset="0"/>
      <p:regular r:id="rId20"/>
      <p:bold r:id="rId21"/>
      <p:italic r:id="rId22"/>
    </p:embeddedFont>
    <p:embeddedFont>
      <p:font typeface="HK Grotesk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622" autoAdjust="0"/>
  </p:normalViewPr>
  <p:slideViewPr>
    <p:cSldViewPr>
      <p:cViewPr varScale="1">
        <p:scale>
          <a:sx n="54" d="100"/>
          <a:sy n="54" d="100"/>
        </p:scale>
        <p:origin x="63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62136" y="114300"/>
            <a:ext cx="9611327" cy="10172700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43404" y="6414887"/>
            <a:ext cx="7801192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HK Grotesk"/>
                <a:sym typeface="HK Grotesk"/>
              </a:rPr>
              <a:t>Debisha Ghosh &amp; Sampurna Saha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800" y="2705100"/>
            <a:ext cx="16764000" cy="2750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Glacial Indifference Bold"/>
                <a:sym typeface="Glacial Indifference Bold"/>
              </a:rPr>
              <a:t>NAUTICAL EYE SYSTEM </a:t>
            </a:r>
          </a:p>
          <a:p>
            <a:pPr algn="ctr">
              <a:lnSpc>
                <a:spcPts val="11307"/>
              </a:lnSpc>
            </a:pPr>
            <a:r>
              <a:rPr lang="en-US" sz="6600" b="1" dirty="0">
                <a:solidFill>
                  <a:srgbClr val="FFFFFF"/>
                </a:solidFill>
                <a:latin typeface="Goudy Old Style" panose="02020502050305020303" pitchFamily="18" charset="0"/>
                <a:ea typeface="Glacial Indifference Bold"/>
                <a:cs typeface="Glacial Indifference Bold"/>
                <a:sym typeface="Glacial Indifference Bold"/>
              </a:rPr>
              <a:t>A DIGITAL SUITE FOR SHIP DETECTION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8200" y="0"/>
            <a:ext cx="17024727" cy="10172700"/>
          </a:xfrm>
          <a:custGeom>
            <a:avLst/>
            <a:gdLst/>
            <a:ahLst/>
            <a:cxnLst/>
            <a:rect l="l" t="t" r="r" b="b"/>
            <a:pathLst>
              <a:path w="17024727" h="10737964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3699"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3289FD-67DB-5EA2-3C03-84B21F59C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289" y="1466850"/>
            <a:ext cx="15882732" cy="8877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0D0C5DC-8DC7-38C8-DF13-74F34AE24AC0}"/>
              </a:ext>
            </a:extLst>
          </p:cNvPr>
          <p:cNvSpPr/>
          <p:nvPr/>
        </p:nvSpPr>
        <p:spPr>
          <a:xfrm rot="16200000">
            <a:off x="-3944256" y="3944257"/>
            <a:ext cx="10317843" cy="2429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EAST COAST OF INDIA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2DCDF1D1-E5A1-77EE-FD7F-166EEC501CAF}"/>
              </a:ext>
            </a:extLst>
          </p:cNvPr>
          <p:cNvSpPr txBox="1"/>
          <p:nvPr/>
        </p:nvSpPr>
        <p:spPr>
          <a:xfrm>
            <a:off x="12737388" y="222469"/>
            <a:ext cx="468032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Web Page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11DD5-A7D1-1D49-807A-27EE0E495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C52AAEA-B3B5-6952-E0D6-5727EE8E3C96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8F4323C-7C37-93E2-B3E2-EDEFA8BFCD19}"/>
              </a:ext>
            </a:extLst>
          </p:cNvPr>
          <p:cNvSpPr/>
          <p:nvPr/>
        </p:nvSpPr>
        <p:spPr>
          <a:xfrm>
            <a:off x="838200" y="0"/>
            <a:ext cx="17024727" cy="10172700"/>
          </a:xfrm>
          <a:custGeom>
            <a:avLst/>
            <a:gdLst/>
            <a:ahLst/>
            <a:cxnLst/>
            <a:rect l="l" t="t" r="r" b="b"/>
            <a:pathLst>
              <a:path w="17024727" h="10737964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3699"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546146-2D61-6C81-6595-E81C73FB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7" y="1349179"/>
            <a:ext cx="15895902" cy="89378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0C0708-D320-923B-33E3-0555C116685D}"/>
              </a:ext>
            </a:extLst>
          </p:cNvPr>
          <p:cNvSpPr/>
          <p:nvPr/>
        </p:nvSpPr>
        <p:spPr>
          <a:xfrm rot="5400000">
            <a:off x="11948452" y="3965594"/>
            <a:ext cx="10287000" cy="235581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WEST COAST OF INDIA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D4257518-EA33-FE44-F6C2-B7BF54B53F8F}"/>
              </a:ext>
            </a:extLst>
          </p:cNvPr>
          <p:cNvSpPr txBox="1"/>
          <p:nvPr/>
        </p:nvSpPr>
        <p:spPr>
          <a:xfrm>
            <a:off x="228600" y="222469"/>
            <a:ext cx="45720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Web Page</a:t>
            </a:r>
          </a:p>
        </p:txBody>
      </p:sp>
    </p:spTree>
    <p:extLst>
      <p:ext uri="{BB962C8B-B14F-4D97-AF65-F5344CB8AC3E}">
        <p14:creationId xmlns:p14="http://schemas.microsoft.com/office/powerpoint/2010/main" val="575662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5887357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591800" y="190500"/>
            <a:ext cx="6655149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308675-97FB-DDCE-82BF-841534920DC1}"/>
              </a:ext>
            </a:extLst>
          </p:cNvPr>
          <p:cNvSpPr txBox="1"/>
          <p:nvPr/>
        </p:nvSpPr>
        <p:spPr>
          <a:xfrm>
            <a:off x="990600" y="1419486"/>
            <a:ext cx="16002000" cy="852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K Grotesk" panose="020B0604020202020204" charset="0"/>
              </a:rPr>
              <a:t>Automated Ship Detection: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K Grotesk" panose="020B060402020202020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K Grotesk" panose="020B0604020202020204" charset="0"/>
              </a:rPr>
              <a:t>Utilizes Sentinel-1 SAR imagery to detect ships based on radar backscatter thresholds, enabling reliable identification regardless of cloud cover or daylight.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K Grotesk" panose="020B060402020202020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K Grotesk" panose="020B0604020202020204" charset="0"/>
              </a:rPr>
              <a:t>Temporal Analysis of Movement: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K Grotesk" panose="020B060402020202020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K Grotesk" panose="020B0604020202020204" charset="0"/>
              </a:rPr>
              <a:t>Maps ship density over a user-defined date range, helping assess traffic intensity and frequently visited regions.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K Grotesk" panose="020B060402020202020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K Grotesk" panose="020B0604020202020204" charset="0"/>
              </a:rPr>
              <a:t>Loitering Detection: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K Grotesk" panose="020B060402020202020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K Grotesk" panose="020B0604020202020204" charset="0"/>
              </a:rPr>
              <a:t>Identifies potential loitering zones by highlighting areas with ≥3 detections, aiding in anomaly detection and maritime security.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K Grotesk" panose="020B060402020202020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K Grotesk" panose="020B0604020202020204" charset="0"/>
              </a:rPr>
              <a:t>User-Friendly Interface: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K Grotesk" panose="020B060402020202020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K Grotesk" panose="020B0604020202020204" charset="0"/>
              </a:rPr>
              <a:t>Built with GEE’s UI tools, allowing interactive AOI selection, parameter input, visualization, and direct download of analysis outputs.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K Grotesk" panose="020B060402020202020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K Grotesk" panose="020B0604020202020204" charset="0"/>
              </a:rPr>
              <a:t>Scalable and Reproducible: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K Grotesk" panose="020B060402020202020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K Grotesk" panose="020B0604020202020204" charset="0"/>
              </a:rPr>
              <a:t>Adaptable to any coastal region globally with minimal modification, making it a robust tool for large-scale monitoring and research.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651632" y="4171798"/>
            <a:ext cx="8984736" cy="145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66800" y="876300"/>
            <a:ext cx="68199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9600" y="2341400"/>
            <a:ext cx="8839200" cy="6811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147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Maritime surveillance is critical in national security, environmental monitoring, and managing marine traffic.</a:t>
            </a:r>
          </a:p>
          <a:p>
            <a:pPr marL="457200" indent="-457200" algn="l">
              <a:lnSpc>
                <a:spcPts val="4147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Traditional methods often face challenges due to cloud cover, night-time limitations, and limited processing capabilities.</a:t>
            </a:r>
          </a:p>
          <a:p>
            <a:pPr marL="457200" indent="-457200" algn="l">
              <a:lnSpc>
                <a:spcPts val="4147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Synthetic Aperture Radar (SAR) overcomes these obstacles by providing all-weather, day-and-night imaging capabilities.</a:t>
            </a:r>
          </a:p>
          <a:p>
            <a:pPr marL="457200" indent="-457200" algn="l">
              <a:lnSpc>
                <a:spcPts val="4147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Leveraging the Google Earth Engine (GEE) cloud platform enables efficient processing of large-scale SAR datasets, facilitating near real-time analysis and detection.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DF7C0B-5F9E-F4D6-1153-57EE16534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2357729"/>
            <a:ext cx="7284575" cy="60297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5887357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928743" y="2917220"/>
            <a:ext cx="5330557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15401" y="4217006"/>
            <a:ext cx="8343900" cy="2673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Harnessing Sentinel-1 SAR imagery and using GEE to develop a workflow for automated ship detection.</a:t>
            </a: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Creating a web application for visualizing ship movement tracks.</a:t>
            </a:r>
          </a:p>
        </p:txBody>
      </p:sp>
      <p:pic>
        <p:nvPicPr>
          <p:cNvPr id="1026" name="Picture 2" descr="SatCen - SYNTHETIC APERTURE RADAR (SAR) IMAGERY PROCESSING AND ANALYSIS">
            <a:extLst>
              <a:ext uri="{FF2B5EF4-FFF2-40B4-BE49-F238E27FC236}">
                <a16:creationId xmlns:a16="http://schemas.microsoft.com/office/drawing/2014/main" id="{6B0F1087-4E1E-E363-1372-C63C6387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012529" y="1985314"/>
            <a:ext cx="10314214" cy="628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55311" y="419100"/>
            <a:ext cx="11517689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IN" sz="7200" dirty="0">
                <a:solidFill>
                  <a:schemeClr val="bg1"/>
                </a:solidFill>
                <a:latin typeface="Glacial Indifference Bold" panose="020B0604020202020204" charset="0"/>
              </a:rPr>
              <a:t>Understanding Synthetic Aperture Radar (SAR)</a:t>
            </a:r>
            <a:endParaRPr lang="en-US" sz="7114" b="1" dirty="0">
              <a:solidFill>
                <a:schemeClr val="bg1"/>
              </a:solidFill>
              <a:latin typeface="Glacial Indifference Bold" panose="020B0604020202020204" charset="0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55311" y="2916350"/>
            <a:ext cx="8488435" cy="65151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K Grotesk" panose="020B0604020202020204" charset="0"/>
              </a:rPr>
              <a:t>Active remote sensing system that transmits microwave signals and records their backscatter.</a:t>
            </a:r>
          </a:p>
          <a:p>
            <a:endParaRPr lang="en-US" sz="2800" dirty="0">
              <a:solidFill>
                <a:schemeClr val="bg1"/>
              </a:solidFill>
              <a:latin typeface="HK Grotesk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K Grotesk" panose="020B0604020202020204" charset="0"/>
              </a:rPr>
              <a:t>Operates independently of sunlight—ideal for nighttime imaging.</a:t>
            </a:r>
          </a:p>
          <a:p>
            <a:endParaRPr lang="en-US" sz="2800" dirty="0">
              <a:solidFill>
                <a:schemeClr val="bg1"/>
              </a:solidFill>
              <a:latin typeface="HK Grotesk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K Grotesk" panose="020B0604020202020204" charset="0"/>
              </a:rPr>
              <a:t>Penetrates clouds, rain, and haze, making it reliable for all-weather monitoring.</a:t>
            </a:r>
          </a:p>
          <a:p>
            <a:endParaRPr lang="en-US" sz="2800" dirty="0">
              <a:solidFill>
                <a:schemeClr val="bg1"/>
              </a:solidFill>
              <a:latin typeface="HK Grotesk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K Grotesk" panose="020B0604020202020204" charset="0"/>
              </a:rPr>
              <a:t>Measures surface roughness, structure, and moisture, useful for maritime object detection.</a:t>
            </a:r>
          </a:p>
          <a:p>
            <a:endParaRPr lang="en-US" sz="2800" dirty="0">
              <a:solidFill>
                <a:schemeClr val="bg1"/>
              </a:solidFill>
              <a:latin typeface="HK Grotesk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K Grotesk" panose="020B0604020202020204" charset="0"/>
              </a:rPr>
              <a:t>Generates high-resolution images using Doppler shift and platform motion.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endParaRPr lang="en-US" sz="2799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24B96D-BB01-1DE8-FF15-D5B1DF54D6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69" r="6518"/>
          <a:stretch/>
        </p:blipFill>
        <p:spPr>
          <a:xfrm>
            <a:off x="11658600" y="0"/>
            <a:ext cx="6629400" cy="102706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5887357" y="-222607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324600" y="56659"/>
            <a:ext cx="115443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Development of the Model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4A88E0-7404-CD45-2D37-ABFD54D5E92E}"/>
              </a:ext>
            </a:extLst>
          </p:cNvPr>
          <p:cNvSpPr/>
          <p:nvPr/>
        </p:nvSpPr>
        <p:spPr>
          <a:xfrm>
            <a:off x="3463471" y="1123134"/>
            <a:ext cx="8347530" cy="267590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4200"/>
              </a:lnSpc>
            </a:pPr>
            <a:r>
              <a:rPr lang="en-US" sz="3200" i="1" dirty="0">
                <a:solidFill>
                  <a:srgbClr val="00B050"/>
                </a:solidFill>
                <a:latin typeface="HK Grotesk"/>
                <a:ea typeface="HK Grotesk"/>
                <a:cs typeface="HK Grotesk"/>
                <a:sym typeface="HK Grotesk"/>
              </a:rPr>
              <a:t>#UI Panel: The Control Sidebar</a:t>
            </a:r>
          </a:p>
          <a:p>
            <a:pPr>
              <a:lnSpc>
                <a:spcPts val="4200"/>
              </a:lnSpc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/>
                <a:ea typeface="HK Grotesk"/>
                <a:cs typeface="HK Grotesk"/>
                <a:sym typeface="HK Grotesk"/>
              </a:rPr>
              <a:t>var panel =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HK Grotesk"/>
                <a:ea typeface="HK Grotesk"/>
                <a:cs typeface="HK Grotesk"/>
                <a:sym typeface="HK Grotesk"/>
              </a:rPr>
              <a:t>ui.Panel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/>
                <a:ea typeface="HK Grotesk"/>
                <a:cs typeface="HK Grotesk"/>
                <a:sym typeface="HK Grotesk"/>
              </a:rPr>
              <a:t>({</a:t>
            </a:r>
          </a:p>
          <a:p>
            <a:pPr>
              <a:lnSpc>
                <a:spcPts val="4200"/>
              </a:lnSpc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/>
                <a:ea typeface="HK Grotesk"/>
                <a:cs typeface="HK Grotesk"/>
                <a:sym typeface="HK Grotesk"/>
              </a:rPr>
              <a:t>  style: {width: '350px', position: 'top-left', padding: '8px'}</a:t>
            </a:r>
          </a:p>
          <a:p>
            <a:pPr>
              <a:lnSpc>
                <a:spcPts val="4200"/>
              </a:lnSpc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/>
                <a:ea typeface="HK Grotesk"/>
                <a:cs typeface="HK Grotesk"/>
                <a:sym typeface="HK Grotesk"/>
              </a:rPr>
              <a:t>});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CADA6222-C33D-358F-F3FC-034BB624D5A2}"/>
              </a:ext>
            </a:extLst>
          </p:cNvPr>
          <p:cNvSpPr/>
          <p:nvPr/>
        </p:nvSpPr>
        <p:spPr>
          <a:xfrm>
            <a:off x="177560" y="1425636"/>
            <a:ext cx="3069770" cy="1829056"/>
          </a:xfrm>
          <a:prstGeom prst="homePlat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creates a sidebar panel on the top left of the map for all the controls </a:t>
            </a:r>
            <a:endParaRPr lang="en-IN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483B23C-4592-D848-9ACD-E4E2A5363E6E}"/>
              </a:ext>
            </a:extLst>
          </p:cNvPr>
          <p:cNvSpPr/>
          <p:nvPr/>
        </p:nvSpPr>
        <p:spPr>
          <a:xfrm>
            <a:off x="4168735" y="3884259"/>
            <a:ext cx="6937001" cy="28956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 err="1">
                <a:solidFill>
                  <a:schemeClr val="accent4">
                    <a:lumMod val="50000"/>
                  </a:schemeClr>
                </a:solidFill>
              </a:rPr>
              <a:t>panel.add</a:t>
            </a:r>
            <a:r>
              <a:rPr lang="en-IN" sz="28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en-IN" sz="2800" dirty="0" err="1">
                <a:solidFill>
                  <a:schemeClr val="accent4">
                    <a:lumMod val="50000"/>
                  </a:schemeClr>
                </a:solidFill>
              </a:rPr>
              <a:t>ui.Label</a:t>
            </a:r>
            <a:r>
              <a:rPr lang="en-IN" sz="2800" dirty="0">
                <a:solidFill>
                  <a:schemeClr val="accent4">
                    <a:lumMod val="50000"/>
                  </a:schemeClr>
                </a:solidFill>
              </a:rPr>
              <a:t>('Ship Detection &amp; Density Mapper', {</a:t>
            </a:r>
          </a:p>
          <a:p>
            <a:r>
              <a:rPr lang="en-IN" sz="2800" dirty="0">
                <a:solidFill>
                  <a:schemeClr val="accent4">
                    <a:lumMod val="50000"/>
                  </a:schemeClr>
                </a:solidFill>
              </a:rPr>
              <a:t>  </a:t>
            </a:r>
            <a:r>
              <a:rPr lang="en-IN" sz="2800" dirty="0" err="1">
                <a:solidFill>
                  <a:schemeClr val="accent4">
                    <a:lumMod val="50000"/>
                  </a:schemeClr>
                </a:solidFill>
              </a:rPr>
              <a:t>fontWeight</a:t>
            </a:r>
            <a:r>
              <a:rPr lang="en-IN" sz="2800" dirty="0">
                <a:solidFill>
                  <a:schemeClr val="accent4">
                    <a:lumMod val="50000"/>
                  </a:schemeClr>
                </a:solidFill>
              </a:rPr>
              <a:t>: 'bold',</a:t>
            </a:r>
          </a:p>
          <a:p>
            <a:r>
              <a:rPr lang="en-IN" sz="2800" dirty="0">
                <a:solidFill>
                  <a:schemeClr val="accent4">
                    <a:lumMod val="50000"/>
                  </a:schemeClr>
                </a:solidFill>
              </a:rPr>
              <a:t>  </a:t>
            </a:r>
            <a:r>
              <a:rPr lang="en-IN" sz="2800" dirty="0" err="1">
                <a:solidFill>
                  <a:schemeClr val="accent4">
                    <a:lumMod val="50000"/>
                  </a:schemeClr>
                </a:solidFill>
              </a:rPr>
              <a:t>fontSize</a:t>
            </a:r>
            <a:r>
              <a:rPr lang="en-IN" sz="2800" dirty="0">
                <a:solidFill>
                  <a:schemeClr val="accent4">
                    <a:lumMod val="50000"/>
                  </a:schemeClr>
                </a:solidFill>
              </a:rPr>
              <a:t>: '18px',</a:t>
            </a:r>
          </a:p>
          <a:p>
            <a:r>
              <a:rPr lang="en-IN" sz="2800" dirty="0">
                <a:solidFill>
                  <a:schemeClr val="accent4">
                    <a:lumMod val="50000"/>
                  </a:schemeClr>
                </a:solidFill>
              </a:rPr>
              <a:t>  margin: '0 0 10px 0'</a:t>
            </a:r>
          </a:p>
          <a:p>
            <a:r>
              <a:rPr lang="en-IN" sz="2800" dirty="0">
                <a:solidFill>
                  <a:schemeClr val="accent4">
                    <a:lumMod val="50000"/>
                  </a:schemeClr>
                </a:solidFill>
              </a:rPr>
              <a:t>}));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05AC35D2-4AE4-789E-7C82-0124A32AE4CB}"/>
              </a:ext>
            </a:extLst>
          </p:cNvPr>
          <p:cNvSpPr/>
          <p:nvPr/>
        </p:nvSpPr>
        <p:spPr>
          <a:xfrm>
            <a:off x="948832" y="4539396"/>
            <a:ext cx="3190421" cy="1355862"/>
          </a:xfrm>
          <a:prstGeom prst="homePlate">
            <a:avLst>
              <a:gd name="adj" fmla="val 4401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adds title to the panel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D2D5F7-D4B4-982A-DCD1-C73901E65654}"/>
              </a:ext>
            </a:extLst>
          </p:cNvPr>
          <p:cNvSpPr/>
          <p:nvPr/>
        </p:nvSpPr>
        <p:spPr>
          <a:xfrm>
            <a:off x="3828637" y="6866612"/>
            <a:ext cx="7732485" cy="32694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4200"/>
              </a:lnSpc>
            </a:pP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HK Grotesk"/>
                <a:ea typeface="HK Grotesk"/>
                <a:cs typeface="HK Grotesk"/>
                <a:sym typeface="HK Grotesk"/>
              </a:rPr>
              <a:t>panel.add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HK Grotesk"/>
                <a:ea typeface="HK Grotesk"/>
                <a:cs typeface="HK Grotesk"/>
                <a:sym typeface="HK Grotesk"/>
              </a:rPr>
              <a:t>(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HK Grotesk"/>
                <a:ea typeface="HK Grotesk"/>
                <a:cs typeface="HK Grotesk"/>
                <a:sym typeface="HK Grotesk"/>
              </a:rPr>
              <a:t>ui.Label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HK Grotesk"/>
                <a:ea typeface="HK Grotesk"/>
                <a:cs typeface="HK Grotesk"/>
                <a:sym typeface="HK Grotesk"/>
              </a:rPr>
              <a:t>('Select date range (Sentinel-1 starts from 2014-10-03):'));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HK Grotesk"/>
                <a:ea typeface="HK Grotesk"/>
                <a:cs typeface="HK Grotesk"/>
                <a:sym typeface="HK Grotesk"/>
              </a:rPr>
              <a:t>var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HK Grotesk"/>
                <a:ea typeface="HK Grotesk"/>
                <a:cs typeface="HK Grotesk"/>
                <a:sym typeface="HK Grotesk"/>
              </a:rPr>
              <a:t>startDate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HK Grotesk"/>
                <a:ea typeface="HK Grotesk"/>
                <a:cs typeface="HK Grotesk"/>
                <a:sym typeface="HK Grotesk"/>
              </a:rPr>
              <a:t> =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HK Grotesk"/>
                <a:ea typeface="HK Grotesk"/>
                <a:cs typeface="HK Grotesk"/>
                <a:sym typeface="HK Grotesk"/>
              </a:rPr>
              <a:t>ui.Textbox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HK Grotesk"/>
                <a:ea typeface="HK Grotesk"/>
                <a:cs typeface="HK Grotesk"/>
                <a:sym typeface="HK Grotesk"/>
              </a:rPr>
              <a:t>({placeholder: 'YYYY-MM-DD', value: '2021-01-01'});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HK Grotesk"/>
                <a:ea typeface="HK Grotesk"/>
                <a:cs typeface="HK Grotesk"/>
                <a:sym typeface="HK Grotesk"/>
              </a:rPr>
              <a:t>var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HK Grotesk"/>
                <a:ea typeface="HK Grotesk"/>
                <a:cs typeface="HK Grotesk"/>
                <a:sym typeface="HK Grotesk"/>
              </a:rPr>
              <a:t>endDate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HK Grotesk"/>
                <a:ea typeface="HK Grotesk"/>
                <a:cs typeface="HK Grotesk"/>
                <a:sym typeface="HK Grotesk"/>
              </a:rPr>
              <a:t> =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HK Grotesk"/>
                <a:ea typeface="HK Grotesk"/>
                <a:cs typeface="HK Grotesk"/>
                <a:sym typeface="HK Grotesk"/>
              </a:rPr>
              <a:t>ui.Textbox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HK Grotesk"/>
                <a:ea typeface="HK Grotesk"/>
                <a:cs typeface="HK Grotesk"/>
                <a:sym typeface="HK Grotesk"/>
              </a:rPr>
              <a:t>({placeholder: 'YYYY-MM-DD', value: '2021-01-31'});</a:t>
            </a: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CEFD9625-64FA-EE81-56C3-C12C9DA421A8}"/>
              </a:ext>
            </a:extLst>
          </p:cNvPr>
          <p:cNvSpPr/>
          <p:nvPr/>
        </p:nvSpPr>
        <p:spPr>
          <a:xfrm>
            <a:off x="183323" y="7392432"/>
            <a:ext cx="3531427" cy="1938161"/>
          </a:xfrm>
          <a:prstGeom prst="homePlate">
            <a:avLst>
              <a:gd name="adj" fmla="val 4308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adds text boxes where users can enter the start and end dates for ship detection </a:t>
            </a:r>
            <a:endParaRPr lang="en-IN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903793-D33E-7738-465F-511057136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3284" y="2067045"/>
            <a:ext cx="5828736" cy="675179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724401-5A52-53AA-8A69-27A99FBF92CF}"/>
              </a:ext>
            </a:extLst>
          </p:cNvPr>
          <p:cNvCxnSpPr>
            <a:cxnSpLocks/>
          </p:cNvCxnSpPr>
          <p:nvPr/>
        </p:nvCxnSpPr>
        <p:spPr>
          <a:xfrm flipV="1">
            <a:off x="10870532" y="2781300"/>
            <a:ext cx="2083468" cy="1873056"/>
          </a:xfrm>
          <a:prstGeom prst="straightConnector1">
            <a:avLst/>
          </a:prstGeom>
          <a:ln>
            <a:tailEnd type="triangle"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Arrow: Curved Down 37">
            <a:extLst>
              <a:ext uri="{FF2B5EF4-FFF2-40B4-BE49-F238E27FC236}">
                <a16:creationId xmlns:a16="http://schemas.microsoft.com/office/drawing/2014/main" id="{B55A0DD7-1D6D-86A1-93E1-60DB9B0EC5CA}"/>
              </a:ext>
            </a:extLst>
          </p:cNvPr>
          <p:cNvSpPr/>
          <p:nvPr/>
        </p:nvSpPr>
        <p:spPr>
          <a:xfrm>
            <a:off x="11030857" y="1568554"/>
            <a:ext cx="4210464" cy="593111"/>
          </a:xfrm>
          <a:prstGeom prst="curved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40DCFD8C-6122-CFB8-F948-1CF4AD37890B}"/>
              </a:ext>
            </a:extLst>
          </p:cNvPr>
          <p:cNvSpPr/>
          <p:nvPr/>
        </p:nvSpPr>
        <p:spPr>
          <a:xfrm>
            <a:off x="12220044" y="3713636"/>
            <a:ext cx="545696" cy="2416272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F42D178-57A5-E79F-1015-CA2785D3B1B4}"/>
              </a:ext>
            </a:extLst>
          </p:cNvPr>
          <p:cNvCxnSpPr>
            <a:cxnSpLocks/>
          </p:cNvCxnSpPr>
          <p:nvPr/>
        </p:nvCxnSpPr>
        <p:spPr>
          <a:xfrm flipV="1">
            <a:off x="11300879" y="4973633"/>
            <a:ext cx="1069099" cy="3460653"/>
          </a:xfrm>
          <a:prstGeom prst="straightConnector1">
            <a:avLst/>
          </a:prstGeom>
          <a:ln>
            <a:tailEnd type="triangle"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0D7AB-B3F5-E6DA-0CAB-39A36AB32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FB639E-9D64-364E-0EE2-2589E205698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A5BB204-46FE-A302-BC63-D640A49FA43C}"/>
              </a:ext>
            </a:extLst>
          </p:cNvPr>
          <p:cNvSpPr/>
          <p:nvPr/>
        </p:nvSpPr>
        <p:spPr>
          <a:xfrm rot="5400000" flipV="1">
            <a:off x="5887357" y="-21263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3831D3F-82B9-3C2C-9720-AD8DA000467E}"/>
              </a:ext>
            </a:extLst>
          </p:cNvPr>
          <p:cNvSpPr txBox="1"/>
          <p:nvPr/>
        </p:nvSpPr>
        <p:spPr>
          <a:xfrm>
            <a:off x="6324600" y="56659"/>
            <a:ext cx="115443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Development of the Model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B2D1FB-1A39-DB6B-DC2B-4B6FADB3481E}"/>
              </a:ext>
            </a:extLst>
          </p:cNvPr>
          <p:cNvSpPr/>
          <p:nvPr/>
        </p:nvSpPr>
        <p:spPr>
          <a:xfrm>
            <a:off x="4573815" y="2260404"/>
            <a:ext cx="7413171" cy="2708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4200"/>
              </a:lnSpc>
            </a:pPr>
            <a:r>
              <a:rPr lang="en-US" sz="3200" i="1" dirty="0">
                <a:solidFill>
                  <a:srgbClr val="00B050"/>
                </a:solidFill>
                <a:latin typeface="HK Grotesk" panose="020B0604020202020204" charset="0"/>
              </a:rPr>
              <a:t>#Drawing AOI (Area of Interest)</a:t>
            </a:r>
          </a:p>
          <a:p>
            <a:pPr>
              <a:lnSpc>
                <a:spcPts val="4200"/>
              </a:lnSpc>
            </a:pP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  <a:ea typeface="HK Grotesk"/>
                <a:cs typeface="HK Grotesk"/>
                <a:sym typeface="HK Grotesk"/>
              </a:rPr>
              <a:t>panel.add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  <a:ea typeface="HK Grotesk"/>
                <a:cs typeface="HK Grotesk"/>
                <a:sym typeface="HK Grotesk"/>
              </a:rPr>
              <a:t>(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  <a:ea typeface="HK Grotesk"/>
                <a:cs typeface="HK Grotesk"/>
                <a:sym typeface="HK Grotesk"/>
              </a:rPr>
              <a:t>ui.Label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  <a:ea typeface="HK Grotesk"/>
                <a:cs typeface="HK Grotesk"/>
                <a:sym typeface="HK Grotesk"/>
              </a:rPr>
              <a:t>('Draw your Area of Interest (AOI) below:'));</a:t>
            </a:r>
          </a:p>
          <a:p>
            <a:pPr>
              <a:lnSpc>
                <a:spcPts val="4200"/>
              </a:lnSpc>
            </a:pP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  <a:ea typeface="HK Grotesk"/>
                <a:cs typeface="HK Grotesk"/>
                <a:sym typeface="HK Grotesk"/>
              </a:rPr>
              <a:t>Map.setCenter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  <a:ea typeface="HK Grotesk"/>
                <a:cs typeface="HK Grotesk"/>
                <a:sym typeface="HK Grotesk"/>
              </a:rPr>
              <a:t>(72.85, 19.1, 9);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C35E8B15-69B2-C4DC-8457-727D0D0DE229}"/>
              </a:ext>
            </a:extLst>
          </p:cNvPr>
          <p:cNvSpPr/>
          <p:nvPr/>
        </p:nvSpPr>
        <p:spPr>
          <a:xfrm>
            <a:off x="458107" y="2662334"/>
            <a:ext cx="3715657" cy="1905000"/>
          </a:xfrm>
          <a:prstGeom prst="homePlate">
            <a:avLst>
              <a:gd name="adj" fmla="val 53572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Allows the user to draw a rectangle around their AOI.</a:t>
            </a:r>
            <a:endParaRPr lang="en-IN" sz="28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5E65E2B-5EE0-B582-8E10-20F9D993EF4B}"/>
              </a:ext>
            </a:extLst>
          </p:cNvPr>
          <p:cNvSpPr/>
          <p:nvPr/>
        </p:nvSpPr>
        <p:spPr>
          <a:xfrm>
            <a:off x="6152960" y="6685897"/>
            <a:ext cx="7295243" cy="2895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var </a:t>
            </a:r>
            <a:r>
              <a:rPr lang="en-IN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drawingTools</a:t>
            </a:r>
            <a:r>
              <a:rPr lang="en-IN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 = </a:t>
            </a:r>
            <a:r>
              <a:rPr lang="en-IN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Map.drawingTools</a:t>
            </a:r>
            <a:r>
              <a:rPr lang="en-IN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();</a:t>
            </a:r>
          </a:p>
          <a:p>
            <a:r>
              <a:rPr lang="en-IN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drawingTools.setShown</a:t>
            </a:r>
            <a:r>
              <a:rPr lang="en-IN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(true);</a:t>
            </a:r>
          </a:p>
          <a:p>
            <a:r>
              <a:rPr lang="en-IN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drawingTools.setDrawModes</a:t>
            </a:r>
            <a:r>
              <a:rPr lang="en-IN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(['rectangle']);</a:t>
            </a:r>
          </a:p>
          <a:p>
            <a:r>
              <a:rPr lang="en-IN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drawingTools.layers</a:t>
            </a:r>
            <a:r>
              <a:rPr lang="en-IN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().reset();</a:t>
            </a:r>
          </a:p>
          <a:p>
            <a:r>
              <a:rPr lang="en-IN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drawingTools.draw</a:t>
            </a:r>
            <a:r>
              <a:rPr lang="en-IN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();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29A8A730-6705-D2FB-04A6-6E523EAE0856}"/>
              </a:ext>
            </a:extLst>
          </p:cNvPr>
          <p:cNvSpPr/>
          <p:nvPr/>
        </p:nvSpPr>
        <p:spPr>
          <a:xfrm rot="10800000">
            <a:off x="13390337" y="7148198"/>
            <a:ext cx="4562020" cy="2033901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0B67DE-5D95-1AA1-581F-23B8FC1484D0}"/>
              </a:ext>
            </a:extLst>
          </p:cNvPr>
          <p:cNvSpPr txBox="1"/>
          <p:nvPr/>
        </p:nvSpPr>
        <p:spPr>
          <a:xfrm>
            <a:off x="14249400" y="7398826"/>
            <a:ext cx="3599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enables a rectangle drawing tool on the map for AOI.</a:t>
            </a:r>
            <a:endParaRPr lang="en-IN" sz="32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F0CD1-9D57-9234-74C2-B8A3179EC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7038" y="1564065"/>
            <a:ext cx="5115376" cy="4309228"/>
          </a:xfrm>
          <a:prstGeom prst="rect">
            <a:avLst/>
          </a:prstGeom>
        </p:spPr>
      </p:pic>
      <p:sp>
        <p:nvSpPr>
          <p:cNvPr id="6" name="Arrow: Curved Up 5">
            <a:extLst>
              <a:ext uri="{FF2B5EF4-FFF2-40B4-BE49-F238E27FC236}">
                <a16:creationId xmlns:a16="http://schemas.microsoft.com/office/drawing/2014/main" id="{52F210A2-F579-DB88-4727-AE12237B72D5}"/>
              </a:ext>
            </a:extLst>
          </p:cNvPr>
          <p:cNvSpPr/>
          <p:nvPr/>
        </p:nvSpPr>
        <p:spPr>
          <a:xfrm>
            <a:off x="9763197" y="3854385"/>
            <a:ext cx="3685006" cy="736535"/>
          </a:xfrm>
          <a:prstGeom prst="curved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A273B5-40C4-51AD-0F9D-7074456FF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15" y="6505830"/>
            <a:ext cx="5539780" cy="3385914"/>
          </a:xfrm>
          <a:prstGeom prst="rect">
            <a:avLst/>
          </a:prstGeom>
        </p:spPr>
      </p:pic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5ADAE2DB-9D47-8E72-59DF-2C83C81FE998}"/>
              </a:ext>
            </a:extLst>
          </p:cNvPr>
          <p:cNvSpPr/>
          <p:nvPr/>
        </p:nvSpPr>
        <p:spPr>
          <a:xfrm rot="5400000">
            <a:off x="3963646" y="7501565"/>
            <a:ext cx="680420" cy="4041487"/>
          </a:xfrm>
          <a:prstGeom prst="curvedLeftArrow">
            <a:avLst>
              <a:gd name="adj1" fmla="val 25000"/>
              <a:gd name="adj2" fmla="val 50000"/>
              <a:gd name="adj3" fmla="val 2479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723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5351C-A665-DC69-9ADD-2C3094216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8CF69D-2F21-8576-3410-6C52CB02E36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C27DFEA-3E86-1461-3CA1-73848B3F1437}"/>
              </a:ext>
            </a:extLst>
          </p:cNvPr>
          <p:cNvSpPr/>
          <p:nvPr/>
        </p:nvSpPr>
        <p:spPr>
          <a:xfrm rot="5400000" flipV="1">
            <a:off x="5555342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3FDC6C2-2932-3B30-1D65-F348698E8D08}"/>
              </a:ext>
            </a:extLst>
          </p:cNvPr>
          <p:cNvSpPr txBox="1"/>
          <p:nvPr/>
        </p:nvSpPr>
        <p:spPr>
          <a:xfrm>
            <a:off x="6324600" y="56659"/>
            <a:ext cx="115443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Development of the Model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9FA6F38-B79F-53A9-41B3-94318562E28A}"/>
              </a:ext>
            </a:extLst>
          </p:cNvPr>
          <p:cNvSpPr/>
          <p:nvPr/>
        </p:nvSpPr>
        <p:spPr>
          <a:xfrm>
            <a:off x="4940659" y="2214335"/>
            <a:ext cx="7315200" cy="27088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4200"/>
              </a:lnSpc>
            </a:pPr>
            <a:r>
              <a:rPr lang="en-US" sz="3200" i="1" dirty="0">
                <a:solidFill>
                  <a:srgbClr val="00B050"/>
                </a:solidFill>
                <a:latin typeface="HK Grotesk" panose="020B0604020202020204" charset="0"/>
              </a:rPr>
              <a:t>#Buttons</a:t>
            </a:r>
          </a:p>
          <a:p>
            <a:pPr>
              <a:lnSpc>
                <a:spcPts val="4200"/>
              </a:lnSpc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var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detectButton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 =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ui.Button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({ label: 'Run Ship Detection',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onClick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: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detectShips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 });</a:t>
            </a:r>
          </a:p>
          <a:p>
            <a:pPr>
              <a:lnSpc>
                <a:spcPts val="4200"/>
              </a:lnSpc>
            </a:pP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panel.add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(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detectButton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);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EA3AF285-ADA3-ECA5-0F79-959FB2509EB7}"/>
              </a:ext>
            </a:extLst>
          </p:cNvPr>
          <p:cNvSpPr/>
          <p:nvPr/>
        </p:nvSpPr>
        <p:spPr>
          <a:xfrm>
            <a:off x="187974" y="2642754"/>
            <a:ext cx="4630057" cy="1899791"/>
          </a:xfrm>
          <a:prstGeom prst="homePlate">
            <a:avLst>
              <a:gd name="adj" fmla="val 5357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adds a button labeled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“Run Ship Detection”</a:t>
            </a:r>
            <a:endParaRPr lang="en-IN" sz="28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AB60363-5537-D3B1-D918-400B8C0BF9AF}"/>
              </a:ext>
            </a:extLst>
          </p:cNvPr>
          <p:cNvSpPr/>
          <p:nvPr/>
        </p:nvSpPr>
        <p:spPr>
          <a:xfrm>
            <a:off x="5829658" y="6428678"/>
            <a:ext cx="7098941" cy="28956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var </a:t>
            </a:r>
            <a:r>
              <a:rPr lang="en-IN" sz="24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downloadSARButton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 = </a:t>
            </a:r>
            <a:r>
              <a:rPr lang="en-IN" sz="24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ui.Button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({ label: 'Download SAR Mean (</a:t>
            </a:r>
            <a:r>
              <a:rPr lang="en-IN" sz="24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GeoTIFF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)', </a:t>
            </a:r>
            <a:r>
              <a:rPr lang="en-IN" sz="24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onClick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: </a:t>
            </a:r>
            <a:r>
              <a:rPr lang="en-IN" sz="24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exportSAR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 });</a:t>
            </a:r>
          </a:p>
          <a:p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var </a:t>
            </a:r>
            <a:r>
              <a:rPr lang="en-IN" sz="24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downloadDensityButton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 = </a:t>
            </a:r>
            <a:r>
              <a:rPr lang="en-IN" sz="24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ui.Button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({ label: 'Download Ship Density (</a:t>
            </a:r>
            <a:r>
              <a:rPr lang="en-IN" sz="24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GeoTIFF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)', </a:t>
            </a:r>
            <a:r>
              <a:rPr lang="en-IN" sz="24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onClick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: </a:t>
            </a:r>
            <a:r>
              <a:rPr lang="en-IN" sz="24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exportDensity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 });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47A98E67-2A6B-2574-504B-561EF4503C09}"/>
              </a:ext>
            </a:extLst>
          </p:cNvPr>
          <p:cNvSpPr/>
          <p:nvPr/>
        </p:nvSpPr>
        <p:spPr>
          <a:xfrm rot="10800000">
            <a:off x="12984842" y="6933548"/>
            <a:ext cx="4971143" cy="1885861"/>
          </a:xfrm>
          <a:prstGeom prst="homePlat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D5163-19FE-EDF4-1E25-D65135418D44}"/>
              </a:ext>
            </a:extLst>
          </p:cNvPr>
          <p:cNvSpPr txBox="1"/>
          <p:nvPr/>
        </p:nvSpPr>
        <p:spPr>
          <a:xfrm>
            <a:off x="13708741" y="7112000"/>
            <a:ext cx="4191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Two more buttons let you download results: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The mean radar image (SAR)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The ship density heatmap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DB6C3-576A-23AD-7419-CCD5C0226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0601" y="2888174"/>
            <a:ext cx="5589425" cy="1215092"/>
          </a:xfrm>
          <a:prstGeom prst="rect">
            <a:avLst/>
          </a:prstGeom>
        </p:spPr>
      </p:pic>
      <p:sp>
        <p:nvSpPr>
          <p:cNvPr id="6" name="Arrow: Curved Up 5">
            <a:extLst>
              <a:ext uri="{FF2B5EF4-FFF2-40B4-BE49-F238E27FC236}">
                <a16:creationId xmlns:a16="http://schemas.microsoft.com/office/drawing/2014/main" id="{48A9E9DC-2263-B508-2985-993290D37987}"/>
              </a:ext>
            </a:extLst>
          </p:cNvPr>
          <p:cNvSpPr/>
          <p:nvPr/>
        </p:nvSpPr>
        <p:spPr>
          <a:xfrm>
            <a:off x="11869224" y="3925563"/>
            <a:ext cx="3685006" cy="736535"/>
          </a:xfrm>
          <a:prstGeom prst="curved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08E4F7-F80B-F981-CB13-7F2E69A96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015" y="7644246"/>
            <a:ext cx="5277587" cy="1314633"/>
          </a:xfrm>
          <a:prstGeom prst="rect">
            <a:avLst/>
          </a:prstGeom>
        </p:spPr>
      </p:pic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A0E9B05A-C6BD-223E-17A1-0A28D51DF7E5}"/>
              </a:ext>
            </a:extLst>
          </p:cNvPr>
          <p:cNvSpPr/>
          <p:nvPr/>
        </p:nvSpPr>
        <p:spPr>
          <a:xfrm rot="5400000">
            <a:off x="3796720" y="7245626"/>
            <a:ext cx="680420" cy="4041487"/>
          </a:xfrm>
          <a:prstGeom prst="curvedLeftArrow">
            <a:avLst>
              <a:gd name="adj1" fmla="val 25000"/>
              <a:gd name="adj2" fmla="val 50000"/>
              <a:gd name="adj3" fmla="val 2479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383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6661C-76F1-C98C-B226-98B717EC1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686AC76-6D0A-6463-8802-1B27FDF1854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87D1BCF-5951-2E4D-2E54-9ED43C041B2B}"/>
              </a:ext>
            </a:extLst>
          </p:cNvPr>
          <p:cNvSpPr/>
          <p:nvPr/>
        </p:nvSpPr>
        <p:spPr>
          <a:xfrm rot="5400000" flipV="1">
            <a:off x="5739694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BDD4AE2-2A80-7154-63BD-AC9EEB778FA8}"/>
              </a:ext>
            </a:extLst>
          </p:cNvPr>
          <p:cNvSpPr txBox="1"/>
          <p:nvPr/>
        </p:nvSpPr>
        <p:spPr>
          <a:xfrm>
            <a:off x="6324600" y="56659"/>
            <a:ext cx="115443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Development of the Model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880CE23-8AB7-DE56-1BA2-568648EC416E}"/>
              </a:ext>
            </a:extLst>
          </p:cNvPr>
          <p:cNvSpPr/>
          <p:nvPr/>
        </p:nvSpPr>
        <p:spPr>
          <a:xfrm>
            <a:off x="4940659" y="2214335"/>
            <a:ext cx="7315200" cy="27088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4200"/>
              </a:lnSpc>
            </a:pPr>
            <a:r>
              <a:rPr lang="en-US" sz="3200" i="1" dirty="0">
                <a:solidFill>
                  <a:srgbClr val="00B050"/>
                </a:solidFill>
                <a:latin typeface="HK Grotesk" panose="020B0604020202020204" charset="0"/>
              </a:rPr>
              <a:t>#Legends</a:t>
            </a:r>
          </a:p>
          <a:p>
            <a:pPr>
              <a:lnSpc>
                <a:spcPts val="4200"/>
              </a:lnSpc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var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densityLegend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 =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ui.Panel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({ position: 'bottom-left',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backgroundColor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: 'white' });</a:t>
            </a:r>
          </a:p>
          <a:p>
            <a:pPr>
              <a:lnSpc>
                <a:spcPts val="4200"/>
              </a:lnSpc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var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loiterLegend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 =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ui.Panel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({ position: 'bottom-right',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backgroundColor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: 'white' });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F525D840-9782-B517-7721-F1523AC56616}"/>
              </a:ext>
            </a:extLst>
          </p:cNvPr>
          <p:cNvSpPr/>
          <p:nvPr/>
        </p:nvSpPr>
        <p:spPr>
          <a:xfrm>
            <a:off x="187974" y="2642754"/>
            <a:ext cx="4630057" cy="2019344"/>
          </a:xfrm>
          <a:prstGeom prst="homePlate">
            <a:avLst>
              <a:gd name="adj" fmla="val 5357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panels are added in corners to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show map legends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Left: Ship density color legend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Right: Loitering ships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FD10EB-FD01-6FAA-5708-1B57BE947279}"/>
              </a:ext>
            </a:extLst>
          </p:cNvPr>
          <p:cNvSpPr/>
          <p:nvPr/>
        </p:nvSpPr>
        <p:spPr>
          <a:xfrm>
            <a:off x="547599" y="4980096"/>
            <a:ext cx="12381001" cy="434418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function </a:t>
            </a:r>
            <a:r>
              <a:rPr lang="en-IN" sz="24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detectShips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() {</a:t>
            </a:r>
          </a:p>
          <a:p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  ...</a:t>
            </a:r>
          </a:p>
          <a:p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}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var s1 =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ee.ImageCollection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('COPERNICUS/S1_GRD')...</a:t>
            </a:r>
          </a:p>
          <a:p>
            <a:endParaRPr lang="en-US" sz="2400" dirty="0">
              <a:solidFill>
                <a:schemeClr val="accent4">
                  <a:lumMod val="50000"/>
                </a:schemeClr>
              </a:solidFill>
              <a:latin typeface="HK Grotesk" panose="020B0604020202020204" charset="0"/>
            </a:endParaRP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var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shipMask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 = function(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img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) {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  var ships = img.gt(-15).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selfMask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(); 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  ...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};</a:t>
            </a: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var detected = s1.map(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shipMask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);</a:t>
            </a:r>
          </a:p>
          <a:p>
            <a:endParaRPr lang="en-IN" sz="2000" dirty="0">
              <a:solidFill>
                <a:schemeClr val="accent4">
                  <a:lumMod val="50000"/>
                </a:schemeClr>
              </a:solidFill>
              <a:latin typeface="HK Grotesk" panose="020B0604020202020204" charset="0"/>
            </a:endParaRP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52022BBE-8F4B-C7EE-CE30-80FB8C8D107B}"/>
              </a:ext>
            </a:extLst>
          </p:cNvPr>
          <p:cNvSpPr/>
          <p:nvPr/>
        </p:nvSpPr>
        <p:spPr>
          <a:xfrm rot="10800000">
            <a:off x="13136537" y="6735726"/>
            <a:ext cx="4971143" cy="1173226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E92C2-6C4B-02DC-A62F-9ECA5744B634}"/>
              </a:ext>
            </a:extLst>
          </p:cNvPr>
          <p:cNvSpPr txBox="1"/>
          <p:nvPr/>
        </p:nvSpPr>
        <p:spPr>
          <a:xfrm>
            <a:off x="13688785" y="6783730"/>
            <a:ext cx="4191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Actual Ship Detection Logic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E899C-4335-31DE-DACD-C70F7DE75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5239" y="2373663"/>
            <a:ext cx="2457793" cy="20100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FB09D7-64C7-7B96-4303-2A3308B83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3298" y="2954715"/>
            <a:ext cx="3024382" cy="1643097"/>
          </a:xfrm>
          <a:prstGeom prst="rect">
            <a:avLst/>
          </a:prstGeom>
        </p:spPr>
      </p:pic>
      <p:sp>
        <p:nvSpPr>
          <p:cNvPr id="18" name="Left Brace 17">
            <a:extLst>
              <a:ext uri="{FF2B5EF4-FFF2-40B4-BE49-F238E27FC236}">
                <a16:creationId xmlns:a16="http://schemas.microsoft.com/office/drawing/2014/main" id="{46228015-1765-845C-3CCD-3B5CC2AC4446}"/>
              </a:ext>
            </a:extLst>
          </p:cNvPr>
          <p:cNvSpPr/>
          <p:nvPr/>
        </p:nvSpPr>
        <p:spPr>
          <a:xfrm rot="16200000">
            <a:off x="14911929" y="1903283"/>
            <a:ext cx="685800" cy="5760475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Callout: Bent Line 22">
            <a:extLst>
              <a:ext uri="{FF2B5EF4-FFF2-40B4-BE49-F238E27FC236}">
                <a16:creationId xmlns:a16="http://schemas.microsoft.com/office/drawing/2014/main" id="{33FF1DDB-0CF5-C611-2129-6DA0D5E414BA}"/>
              </a:ext>
            </a:extLst>
          </p:cNvPr>
          <p:cNvSpPr/>
          <p:nvPr/>
        </p:nvSpPr>
        <p:spPr>
          <a:xfrm>
            <a:off x="6987726" y="6735726"/>
            <a:ext cx="5051874" cy="1173226"/>
          </a:xfrm>
          <a:prstGeom prst="borderCallout2">
            <a:avLst>
              <a:gd name="adj1" fmla="val 66778"/>
              <a:gd name="adj2" fmla="val -653"/>
              <a:gd name="adj3" fmla="val 29977"/>
              <a:gd name="adj4" fmla="val -17251"/>
              <a:gd name="adj5" fmla="val 18538"/>
              <a:gd name="adj6" fmla="val -3630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This defines how to find ships in radar images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Any radar value above -15 dB is likely a ship.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D9181820-76E7-442B-7BA4-12906B2CE247}"/>
              </a:ext>
            </a:extLst>
          </p:cNvPr>
          <p:cNvSpPr/>
          <p:nvPr/>
        </p:nvSpPr>
        <p:spPr>
          <a:xfrm>
            <a:off x="7041949" y="8072665"/>
            <a:ext cx="4997652" cy="923474"/>
          </a:xfrm>
          <a:prstGeom prst="borderCallout1">
            <a:avLst>
              <a:gd name="adj1" fmla="val 29752"/>
              <a:gd name="adj2" fmla="val -1150"/>
              <a:gd name="adj3" fmla="val 45277"/>
              <a:gd name="adj4" fmla="val -28981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Applies that function to each satellite image to find ships in all of them.</a:t>
            </a:r>
          </a:p>
        </p:txBody>
      </p:sp>
    </p:spTree>
    <p:extLst>
      <p:ext uri="{BB962C8B-B14F-4D97-AF65-F5344CB8AC3E}">
        <p14:creationId xmlns:p14="http://schemas.microsoft.com/office/powerpoint/2010/main" val="1309208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69B69-3975-8F06-17A9-9B60F85B4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C239722-627E-7DA1-C488-8F71E0606F53}"/>
              </a:ext>
            </a:extLst>
          </p:cNvPr>
          <p:cNvSpPr/>
          <p:nvPr/>
        </p:nvSpPr>
        <p:spPr>
          <a:xfrm>
            <a:off x="-21259" y="662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98FF3E6-C72B-E822-3609-7BF25CC797B1}"/>
              </a:ext>
            </a:extLst>
          </p:cNvPr>
          <p:cNvSpPr/>
          <p:nvPr/>
        </p:nvSpPr>
        <p:spPr>
          <a:xfrm rot="5400000" flipV="1">
            <a:off x="5872138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4107310-658C-25BA-3FA1-608B67DDE32D}"/>
              </a:ext>
            </a:extLst>
          </p:cNvPr>
          <p:cNvSpPr txBox="1"/>
          <p:nvPr/>
        </p:nvSpPr>
        <p:spPr>
          <a:xfrm>
            <a:off x="6324600" y="56659"/>
            <a:ext cx="115443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Development of the Model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ADCA89-AE55-001A-4F21-922FF5710199}"/>
              </a:ext>
            </a:extLst>
          </p:cNvPr>
          <p:cNvSpPr/>
          <p:nvPr/>
        </p:nvSpPr>
        <p:spPr>
          <a:xfrm>
            <a:off x="4940658" y="1866900"/>
            <a:ext cx="8634381" cy="305629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4200"/>
              </a:lnSpc>
            </a:pPr>
            <a:r>
              <a:rPr lang="en-US" sz="3200" i="1" dirty="0">
                <a:solidFill>
                  <a:srgbClr val="00B050"/>
                </a:solidFill>
                <a:latin typeface="HK Grotesk" panose="020B0604020202020204" charset="0"/>
              </a:rPr>
              <a:t>#</a:t>
            </a:r>
            <a:r>
              <a:rPr lang="en-IN" sz="2800" i="1" dirty="0">
                <a:solidFill>
                  <a:srgbClr val="00B050"/>
                </a:solidFill>
                <a:latin typeface="HK Grotesk" panose="020B0604020202020204" charset="0"/>
              </a:rPr>
              <a:t>Creating Layers</a:t>
            </a:r>
          </a:p>
          <a:p>
            <a:pPr>
              <a:lnSpc>
                <a:spcPts val="4200"/>
              </a:lnSpc>
            </a:pP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shipDensity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 =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detected.sum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().clip(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aoi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);</a:t>
            </a:r>
          </a:p>
          <a:p>
            <a:pPr>
              <a:lnSpc>
                <a:spcPts val="4200"/>
              </a:lnSpc>
            </a:pP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sarMean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 = s1.mean().clip(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aoi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);</a:t>
            </a:r>
          </a:p>
          <a:p>
            <a:pPr>
              <a:lnSpc>
                <a:spcPts val="4200"/>
              </a:lnSpc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var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loiterAreas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 =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shipDensity.gte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(3);</a:t>
            </a:r>
          </a:p>
          <a:p>
            <a:pPr>
              <a:lnSpc>
                <a:spcPts val="4200"/>
              </a:lnSpc>
            </a:pP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Map.addLayer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(...);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92C28231-2DA9-E1CD-CDF4-BA0BCE1C6099}"/>
              </a:ext>
            </a:extLst>
          </p:cNvPr>
          <p:cNvSpPr/>
          <p:nvPr/>
        </p:nvSpPr>
        <p:spPr>
          <a:xfrm>
            <a:off x="162938" y="2385375"/>
            <a:ext cx="4630057" cy="2019344"/>
          </a:xfrm>
          <a:prstGeom prst="homePlate">
            <a:avLst>
              <a:gd name="adj" fmla="val 1835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Ship density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Mean radar image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Loitering ship locations (cyan)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F69E7B-6BB1-4CD4-B95A-A9C2510DC59E}"/>
              </a:ext>
            </a:extLst>
          </p:cNvPr>
          <p:cNvSpPr/>
          <p:nvPr/>
        </p:nvSpPr>
        <p:spPr>
          <a:xfrm>
            <a:off x="6109384" y="5300185"/>
            <a:ext cx="5807239" cy="381347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i="1" dirty="0">
                <a:solidFill>
                  <a:srgbClr val="00B050"/>
                </a:solidFill>
                <a:latin typeface="HK Grotesk" panose="020B0604020202020204" charset="0"/>
              </a:rPr>
              <a:t>#Legend Definitions</a:t>
            </a:r>
          </a:p>
          <a:p>
            <a:r>
              <a:rPr lang="en-IN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function </a:t>
            </a:r>
            <a:r>
              <a:rPr lang="en-IN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showLegends</a:t>
            </a:r>
            <a:r>
              <a:rPr lang="en-IN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() {</a:t>
            </a:r>
          </a:p>
          <a:p>
            <a:r>
              <a:rPr lang="en-IN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  ...</a:t>
            </a:r>
          </a:p>
          <a:p>
            <a:r>
              <a:rPr lang="en-IN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}</a:t>
            </a:r>
          </a:p>
          <a:p>
            <a:r>
              <a:rPr lang="en-IN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function </a:t>
            </a:r>
            <a:r>
              <a:rPr lang="en-IN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exportSAR</a:t>
            </a:r>
            <a:r>
              <a:rPr lang="en-IN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() { ... }</a:t>
            </a:r>
          </a:p>
          <a:p>
            <a:r>
              <a:rPr lang="en-IN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function </a:t>
            </a:r>
            <a:r>
              <a:rPr lang="en-IN" sz="2800" dirty="0" err="1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exportDensity</a:t>
            </a:r>
            <a:r>
              <a:rPr lang="en-IN" sz="2800" dirty="0">
                <a:solidFill>
                  <a:schemeClr val="accent4">
                    <a:lumMod val="50000"/>
                  </a:schemeClr>
                </a:solidFill>
                <a:latin typeface="HK Grotesk" panose="020B0604020202020204" charset="0"/>
              </a:rPr>
              <a:t>() { ... }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236A1410-258D-E6BC-ABF4-223CEBA10922}"/>
              </a:ext>
            </a:extLst>
          </p:cNvPr>
          <p:cNvSpPr/>
          <p:nvPr/>
        </p:nvSpPr>
        <p:spPr>
          <a:xfrm rot="10800000">
            <a:off x="11997999" y="5844838"/>
            <a:ext cx="6060961" cy="3087105"/>
          </a:xfrm>
          <a:prstGeom prst="homePlate">
            <a:avLst>
              <a:gd name="adj" fmla="val 3178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61C224DA-A08E-04C7-705B-C83F992BCC3D}"/>
              </a:ext>
            </a:extLst>
          </p:cNvPr>
          <p:cNvSpPr/>
          <p:nvPr/>
        </p:nvSpPr>
        <p:spPr>
          <a:xfrm>
            <a:off x="13293895" y="2552700"/>
            <a:ext cx="4114800" cy="1358668"/>
          </a:xfrm>
          <a:prstGeom prst="borderCallout1">
            <a:avLst>
              <a:gd name="adj1" fmla="val 18750"/>
              <a:gd name="adj2" fmla="val -8333"/>
              <a:gd name="adj3" fmla="val 88998"/>
              <a:gd name="adj4" fmla="val -57273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Places where ships appeared in 3 or more images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748E2-2319-AE75-F261-80868284F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83" y="5872166"/>
            <a:ext cx="2764948" cy="2019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800783-EACB-5DB1-BB2A-3F3617530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994" y="6497592"/>
            <a:ext cx="2820399" cy="16219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918EFD-A847-E037-464C-97062142781A}"/>
              </a:ext>
            </a:extLst>
          </p:cNvPr>
          <p:cNvSpPr txBox="1"/>
          <p:nvPr/>
        </p:nvSpPr>
        <p:spPr>
          <a:xfrm>
            <a:off x="12817645" y="6257566"/>
            <a:ext cx="5067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Ship density: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White = 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Yellow = Medium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Red = High</a:t>
            </a:r>
          </a:p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Cyan = Ship seen ≥ 3 times → possibly loitering</a:t>
            </a:r>
            <a:endParaRPr lang="en-IN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04DAE666-DE35-EA65-761E-9354534B7EC2}"/>
              </a:ext>
            </a:extLst>
          </p:cNvPr>
          <p:cNvSpPr/>
          <p:nvPr/>
        </p:nvSpPr>
        <p:spPr>
          <a:xfrm rot="16200000">
            <a:off x="2781697" y="5484392"/>
            <a:ext cx="446214" cy="5807237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918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925</Words>
  <Application>Microsoft Office PowerPoint</Application>
  <PresentationFormat>Custom</PresentationFormat>
  <Paragraphs>115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Cambria</vt:lpstr>
      <vt:lpstr>HK Grotesk</vt:lpstr>
      <vt:lpstr>Glacial Indifference Bold</vt:lpstr>
      <vt:lpstr>Arial</vt:lpstr>
      <vt:lpstr>Goudy Old Style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Modern Artificial Intelligence Presentation</dc:title>
  <cp:lastModifiedBy>sampurna saha</cp:lastModifiedBy>
  <cp:revision>27</cp:revision>
  <dcterms:created xsi:type="dcterms:W3CDTF">2006-08-16T00:00:00Z</dcterms:created>
  <dcterms:modified xsi:type="dcterms:W3CDTF">2025-04-26T10:20:57Z</dcterms:modified>
  <dc:identifier>DAGldubg7l0</dc:identifier>
</cp:coreProperties>
</file>